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sldIdLst>
    <p:sldId id="256" r:id="rId2"/>
    <p:sldId id="257" r:id="rId3"/>
    <p:sldId id="261" r:id="rId4"/>
    <p:sldId id="258" r:id="rId5"/>
  </p:sldIdLst>
  <p:sldSz cx="9906000" cy="6858000" type="A4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4E0"/>
    <a:srgbClr val="85CBFF"/>
    <a:srgbClr val="B482DA"/>
    <a:srgbClr val="69D8FF"/>
    <a:srgbClr val="99E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528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Entsprechen unsere Öffnungs- und Schließzeiten Ihrem aktuellen Bedarf?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Tabelle1!$A$12:$A$13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Tabelle1!$B$12:$B$13</c:f>
              <c:numCache>
                <c:formatCode>General</c:formatCode>
                <c:ptCount val="2"/>
                <c:pt idx="0">
                  <c:v>17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087835555209064"/>
          <c:y val="0.55615629018032664"/>
          <c:w val="0.15878416188075506"/>
          <c:h val="0.21242755586725748"/>
        </c:manualLayout>
      </c:layout>
      <c:overlay val="0"/>
    </c:legend>
    <c:plotVisOnly val="1"/>
    <c:dispBlanksAs val="gap"/>
    <c:showDLblsOverMax val="0"/>
  </c:chart>
  <c:spPr>
    <a:ln w="25400">
      <a:solidFill>
        <a:srgbClr val="85CBFF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Welche gemeinsamen Aktionen würden Sie sich wünschen?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4991667193491938E-2"/>
          <c:y val="0.27093294357679282"/>
          <c:w val="0.48240937148175994"/>
          <c:h val="0.5555235783913125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noFill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(Tabelle1!$A$74;Tabelle1!$A$76:$A$78)</c:f>
              <c:strCache>
                <c:ptCount val="3"/>
                <c:pt idx="0">
                  <c:v>Elternkegeln/Spieleabend</c:v>
                </c:pt>
                <c:pt idx="1">
                  <c:v>Spiele-Picknick mit Kindern und Eltern</c:v>
                </c:pt>
                <c:pt idx="2">
                  <c:v>Hortgrillen "Grillen und Chillen"</c:v>
                </c:pt>
              </c:strCache>
            </c:strRef>
          </c:cat>
          <c:val>
            <c:numRef>
              <c:f>(Tabelle1!$B$74;Tabelle1!$B$76:$B$78)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657416063283596"/>
          <c:y val="0.26563709147279524"/>
          <c:w val="0.40163266513954593"/>
          <c:h val="0.73436290852720476"/>
        </c:manualLayout>
      </c:layout>
      <c:overlay val="0"/>
    </c:legend>
    <c:plotVisOnly val="1"/>
    <c:dispBlanksAs val="gap"/>
    <c:showDLblsOverMax val="0"/>
  </c:chart>
  <c:spPr>
    <a:ln w="25400">
      <a:solidFill>
        <a:srgbClr val="BF94E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Entsprechen unsere Öffnungs- und Schließzeiten in den Ferien Ihrem aktuellen Bedarf?</a:t>
            </a:r>
          </a:p>
        </c:rich>
      </c:tx>
      <c:layout>
        <c:manualLayout>
          <c:xMode val="edge"/>
          <c:yMode val="edge"/>
          <c:x val="0.12809062365240395"/>
          <c:y val="1.811594202898550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5713371846383726"/>
          <c:w val="0.93888888888888888"/>
          <c:h val="0.5984531507115817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Tabelle1!$A$18:$A$20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es besteht kein Ferienbetreuungsbedarf</c:v>
                </c:pt>
              </c:strCache>
            </c:strRef>
          </c:cat>
          <c:val>
            <c:numRef>
              <c:f>Tabelle1!$B$18:$B$20</c:f>
              <c:numCache>
                <c:formatCode>General</c:formatCode>
                <c:ptCount val="3"/>
                <c:pt idx="0">
                  <c:v>15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61680"/>
        <c:axId val="214762072"/>
      </c:barChart>
      <c:catAx>
        <c:axId val="21476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762072"/>
        <c:crosses val="autoZero"/>
        <c:auto val="1"/>
        <c:lblAlgn val="ctr"/>
        <c:lblOffset val="100"/>
        <c:noMultiLvlLbl val="0"/>
      </c:catAx>
      <c:valAx>
        <c:axId val="2147620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4761680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rgbClr val="BF94E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 smtClean="0"/>
              <a:t>Sind Sie mit unserem Informationsangebot (Internet, Elternpost. Aushänge) zufrieden?</a:t>
            </a:r>
            <a:endParaRPr lang="de-DE" sz="1300" u="sng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9014575591813385"/>
          <c:w val="0.93888888888888888"/>
          <c:h val="0.6160653596089120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Tabelle1!$A$53:$A$54</c:f>
              <c:strCache>
                <c:ptCount val="2"/>
                <c:pt idx="0">
                  <c:v>Finde ich ausreichend</c:v>
                </c:pt>
                <c:pt idx="1">
                  <c:v>Finde ich nicht ausreichend</c:v>
                </c:pt>
              </c:strCache>
            </c:strRef>
          </c:cat>
          <c:val>
            <c:numRef>
              <c:f>Tabelle1!$B$53:$B$54</c:f>
              <c:numCache>
                <c:formatCode>General</c:formatCode>
                <c:ptCount val="2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62856"/>
        <c:axId val="214763248"/>
      </c:barChart>
      <c:catAx>
        <c:axId val="214762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763248"/>
        <c:crosses val="autoZero"/>
        <c:auto val="1"/>
        <c:lblAlgn val="ctr"/>
        <c:lblOffset val="100"/>
        <c:noMultiLvlLbl val="0"/>
      </c:catAx>
      <c:valAx>
        <c:axId val="2147632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4762856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rgbClr val="85CBFF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Sind Sie mit der Hausaufgabenbetreuung zufrieden?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1296296296296297"/>
          <c:w val="0.93888888888888888"/>
          <c:h val="0.671057159521726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Tabelle1!$A$66:$A$68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teilweise</c:v>
                </c:pt>
              </c:strCache>
            </c:strRef>
          </c:cat>
          <c:val>
            <c:numRef>
              <c:f>Tabelle1!$B$66:$B$68</c:f>
              <c:numCache>
                <c:formatCode>General</c:formatCode>
                <c:ptCount val="3"/>
                <c:pt idx="0">
                  <c:v>13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64032"/>
        <c:axId val="214764424"/>
      </c:barChart>
      <c:catAx>
        <c:axId val="21476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764424"/>
        <c:crosses val="autoZero"/>
        <c:auto val="1"/>
        <c:lblAlgn val="ctr"/>
        <c:lblOffset val="100"/>
        <c:noMultiLvlLbl val="0"/>
      </c:catAx>
      <c:valAx>
        <c:axId val="2147644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4764032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rgbClr val="85CBFF"/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Fühlen Sie sich als Eltern willkommen?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5"/>
          <c:w val="0.93888888888888888"/>
          <c:h val="0.6340201224846894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Tabelle1!$A$146:$A$148</c:f>
              <c:strCache>
                <c:ptCount val="3"/>
                <c:pt idx="0">
                  <c:v>ja</c:v>
                </c:pt>
                <c:pt idx="1">
                  <c:v>nicht immer</c:v>
                </c:pt>
                <c:pt idx="2">
                  <c:v>nein</c:v>
                </c:pt>
              </c:strCache>
            </c:strRef>
          </c:cat>
          <c:val>
            <c:numRef>
              <c:f>Tabelle1!$B$146:$B$148</c:f>
              <c:numCache>
                <c:formatCode>General</c:formatCode>
                <c:ptCount val="3"/>
                <c:pt idx="0">
                  <c:v>15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235216"/>
        <c:axId val="138235608"/>
      </c:barChart>
      <c:catAx>
        <c:axId val="13823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235608"/>
        <c:crosses val="autoZero"/>
        <c:auto val="1"/>
        <c:lblAlgn val="ctr"/>
        <c:lblOffset val="100"/>
        <c:noMultiLvlLbl val="0"/>
      </c:catAx>
      <c:valAx>
        <c:axId val="1382356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8235216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rgbClr val="BF94E0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Wie oft besuchen Sie die Homepage</a:t>
            </a:r>
            <a:r>
              <a:rPr lang="de-DE" sz="1300" dirty="0"/>
              <a:t>?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4469706911636049"/>
          <c:y val="0.22852706721883331"/>
          <c:w val="0.58244028871391074"/>
          <c:h val="0.76059069148503178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Tabelle1!$A$47:$A$49</c:f>
              <c:strCache>
                <c:ptCount val="3"/>
                <c:pt idx="0">
                  <c:v>oft</c:v>
                </c:pt>
                <c:pt idx="1">
                  <c:v>manchmal</c:v>
                </c:pt>
                <c:pt idx="2">
                  <c:v>nie</c:v>
                </c:pt>
              </c:strCache>
            </c:strRef>
          </c:cat>
          <c:val>
            <c:numRef>
              <c:f>Tabelle1!$B$47:$B$49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ln w="25400">
      <a:solidFill>
        <a:srgbClr val="BF94E0"/>
      </a:solidFill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Fühlen Sie sich als Eltern ernst genommen? Werden Ihre Interessen berücksichtigt?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3054718554903067"/>
          <c:w val="0.93888888888888888"/>
          <c:h val="0.5785483313814864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Tabelle1!$A$152:$A$154</c:f>
              <c:strCache>
                <c:ptCount val="3"/>
                <c:pt idx="0">
                  <c:v>ja</c:v>
                </c:pt>
                <c:pt idx="1">
                  <c:v>teilweise</c:v>
                </c:pt>
                <c:pt idx="2">
                  <c:v>nein</c:v>
                </c:pt>
              </c:strCache>
            </c:strRef>
          </c:cat>
          <c:val>
            <c:numRef>
              <c:f>Tabelle1!$B$152:$B$154</c:f>
              <c:numCache>
                <c:formatCode>General</c:formatCode>
                <c:ptCount val="3"/>
                <c:pt idx="0">
                  <c:v>15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236784"/>
        <c:axId val="138237176"/>
      </c:barChart>
      <c:catAx>
        <c:axId val="13823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237176"/>
        <c:crosses val="autoZero"/>
        <c:auto val="1"/>
        <c:lblAlgn val="ctr"/>
        <c:lblOffset val="100"/>
        <c:noMultiLvlLbl val="0"/>
      </c:catAx>
      <c:valAx>
        <c:axId val="1382371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8236784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rgbClr val="85CBFF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Wie finden Sie unser Zusatzangebot „Elternsprechzeit bei den </a:t>
            </a:r>
            <a:r>
              <a:rPr lang="de-DE" sz="1300" u="sng" dirty="0" err="1"/>
              <a:t>Hausikräften</a:t>
            </a:r>
            <a:r>
              <a:rPr lang="de-DE" sz="1300" u="sng" dirty="0"/>
              <a:t>“?</a:t>
            </a:r>
          </a:p>
        </c:rich>
      </c:tx>
      <c:layout>
        <c:manualLayout>
          <c:xMode val="edge"/>
          <c:yMode val="edge"/>
          <c:x val="0.14732633420822397"/>
          <c:y val="5.8546794793484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96684724847846"/>
          <c:y val="0.22444897247301815"/>
          <c:w val="0.46316660184830799"/>
          <c:h val="0.74986842337784276"/>
        </c:manualLayout>
      </c:layout>
      <c:pieChart>
        <c:varyColors val="1"/>
        <c:ser>
          <c:idx val="0"/>
          <c:order val="0"/>
          <c:explosion val="23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8.779483814523184E-2"/>
                  <c:y val="-0.10797196822491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Tabelle1!$A$168:$A$170</c:f>
              <c:strCache>
                <c:ptCount val="2"/>
                <c:pt idx="0">
                  <c:v>finde ich gut und habe es schon genutzt</c:v>
                </c:pt>
                <c:pt idx="1">
                  <c:v>ich habe es nicht genutzt</c:v>
                </c:pt>
              </c:strCache>
            </c:strRef>
          </c:cat>
          <c:val>
            <c:numRef>
              <c:f>Tabelle1!$B$168:$B$170</c:f>
              <c:numCache>
                <c:formatCode>General</c:formatCode>
                <c:ptCount val="3"/>
                <c:pt idx="0">
                  <c:v>9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overlay val="0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spPr>
    <a:ln w="25400">
      <a:solidFill>
        <a:srgbClr val="85CBFF"/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Wie zufrieden sind Sie insgesamt mit unserer Einrichtung?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2605932692974281E-3"/>
                  <c:y val="0.33766629899050921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/>
                      <a:t>17</a:t>
                    </a:r>
                    <a:endParaRPr lang="en-US" sz="13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3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3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300"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Tabelle1!$A$239:$A$242</c:f>
              <c:strCache>
                <c:ptCount val="4"/>
                <c:pt idx="0">
                  <c:v>sehr zufrieden</c:v>
                </c:pt>
                <c:pt idx="1">
                  <c:v>zufrieden</c:v>
                </c:pt>
                <c:pt idx="2">
                  <c:v>weniger zufrieden</c:v>
                </c:pt>
                <c:pt idx="3">
                  <c:v>unzufrieden</c:v>
                </c:pt>
              </c:strCache>
            </c:strRef>
          </c:cat>
          <c:val>
            <c:numRef>
              <c:f>Tabelle1!$B$239:$B$242</c:f>
              <c:numCache>
                <c:formatCode>General</c:formatCode>
                <c:ptCount val="4"/>
                <c:pt idx="0">
                  <c:v>15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238352"/>
        <c:axId val="215527688"/>
      </c:barChart>
      <c:catAx>
        <c:axId val="13823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527688"/>
        <c:crosses val="autoZero"/>
        <c:auto val="1"/>
        <c:lblAlgn val="ctr"/>
        <c:lblOffset val="100"/>
        <c:noMultiLvlLbl val="0"/>
      </c:catAx>
      <c:valAx>
        <c:axId val="2155276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8238352"/>
        <c:crosses val="autoZero"/>
        <c:crossBetween val="between"/>
      </c:valAx>
    </c:plotArea>
    <c:plotVisOnly val="1"/>
    <c:dispBlanksAs val="gap"/>
    <c:showDLblsOverMax val="0"/>
  </c:chart>
  <c:spPr>
    <a:noFill/>
    <a:ln w="25400">
      <a:solidFill>
        <a:srgbClr val="BF94E0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0.21385</cdr:x>
      <cdr:y>0.59636</cdr:y>
    </cdr:from>
    <cdr:to>
      <cdr:x>0.31946</cdr:x>
      <cdr:y>0.74089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805070" y="1621795"/>
          <a:ext cx="397565" cy="393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 smtClean="0"/>
            <a:t>17</a:t>
          </a:r>
          <a:endParaRPr lang="de-DE" sz="13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0.12697</cdr:x>
      <cdr:y>0.57781</cdr:y>
    </cdr:from>
    <cdr:to>
      <cdr:x>0.24652</cdr:x>
      <cdr:y>0.67831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53888" y="1771383"/>
          <a:ext cx="427382" cy="308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 smtClean="0"/>
            <a:t>14</a:t>
          </a:r>
          <a:endParaRPr lang="de-DE" sz="13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0.19653</cdr:x>
      <cdr:y>0.47111</cdr:y>
    </cdr:from>
    <cdr:to>
      <cdr:x>0.29151</cdr:x>
      <cdr:y>0.5732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60939" y="1375936"/>
          <a:ext cx="367748" cy="298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 smtClean="0"/>
            <a:t>7</a:t>
          </a:r>
          <a:endParaRPr lang="de-DE" sz="1300" b="1" dirty="0"/>
        </a:p>
      </cdr:txBody>
    </cdr:sp>
  </cdr:relSizeAnchor>
  <cdr:relSizeAnchor xmlns:cdr="http://schemas.openxmlformats.org/drawingml/2006/chartDrawing">
    <cdr:from>
      <cdr:x>0.4789</cdr:x>
      <cdr:y>0.28394</cdr:y>
    </cdr:from>
    <cdr:to>
      <cdr:x>0.56031</cdr:x>
      <cdr:y>0.39284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854243" y="829284"/>
          <a:ext cx="315196" cy="31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 smtClean="0"/>
            <a:t>2</a:t>
          </a:r>
          <a:endParaRPr lang="de-DE" sz="1300" b="1" dirty="0"/>
        </a:p>
      </cdr:txBody>
    </cdr:sp>
  </cdr:relSizeAnchor>
  <cdr:relSizeAnchor xmlns:cdr="http://schemas.openxmlformats.org/drawingml/2006/chartDrawing">
    <cdr:from>
      <cdr:x>0.51997</cdr:x>
      <cdr:y>0.71612</cdr:y>
    </cdr:from>
    <cdr:to>
      <cdr:x>0.61752</cdr:x>
      <cdr:y>0.84983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2013269" y="2091553"/>
          <a:ext cx="377687" cy="390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 smtClean="0"/>
            <a:t>8</a:t>
          </a:r>
          <a:endParaRPr lang="de-DE" sz="13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19.01.2017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27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19.01.2017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2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19.01.2017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60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19.01.2017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02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19.01.2017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67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19.01.2017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13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19.01.2017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04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19.01.2017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75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19.01.2017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22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19.01.2017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01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t>19.01.2017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70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2CE3-1CCC-4D4C-98F1-DA26DE91D51A}" type="datetimeFigureOut">
              <a:rPr lang="de-DE" smtClean="0"/>
              <a:t>19.01.2017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5476-D120-4987-85B8-A197BE4C6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9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0" descr="Hortilus 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087" y="1559223"/>
            <a:ext cx="1084811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75212" y="718849"/>
            <a:ext cx="3959686" cy="2018079"/>
          </a:xfrm>
        </p:spPr>
        <p:txBody>
          <a:bodyPr>
            <a:normAutofit fontScale="90000"/>
          </a:bodyPr>
          <a:lstStyle/>
          <a:p>
            <a:r>
              <a:rPr lang="de-DE" sz="3100" b="1" dirty="0" smtClean="0">
                <a:solidFill>
                  <a:schemeClr val="accent1">
                    <a:lumMod val="50000"/>
                  </a:schemeClr>
                </a:solidFill>
              </a:rPr>
              <a:t>Schulhort Hebertshausen</a:t>
            </a:r>
            <a:br>
              <a:rPr lang="de-DE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31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3100" b="1" dirty="0" smtClean="0">
                <a:solidFill>
                  <a:schemeClr val="accent1">
                    <a:lumMod val="50000"/>
                  </a:schemeClr>
                </a:solidFill>
              </a:rPr>
              <a:t>Elternfragebogen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Auswertung </a:t>
            </a:r>
            <a:b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für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das Hortjahr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2015/2016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8812216"/>
              </p:ext>
            </p:extLst>
          </p:nvPr>
        </p:nvGraphicFramePr>
        <p:xfrm>
          <a:off x="5475212" y="3399038"/>
          <a:ext cx="3712186" cy="2784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r:id="rId4" imgW="6095238" imgH="4571429" progId="MSPhotoEd.3">
                  <p:embed/>
                </p:oleObj>
              </mc:Choice>
              <mc:Fallback>
                <p:oleObj r:id="rId4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12" y="3399038"/>
                        <a:ext cx="3712186" cy="278414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3"/>
          <p:cNvSpPr txBox="1">
            <a:spLocks/>
          </p:cNvSpPr>
          <p:nvPr/>
        </p:nvSpPr>
        <p:spPr>
          <a:xfrm>
            <a:off x="227013" y="1019176"/>
            <a:ext cx="4184034" cy="438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Schulhort Hebertshausen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Frau Theobald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Telefon: 08131/6665038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E-Mail: schulhort@hebertshausen.net</a:t>
            </a: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Träger: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Gemeinde Hebertshausen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Am Weinberg 1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85241 Hebertshausen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Telefon: 08131/29286-0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Fax: 08131/29286-200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E-Mail: mail@hebertshausen.de</a:t>
            </a: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Weitere Informationen erhalten Sie auch über unsere Homepage www.hebertshausen.de</a:t>
            </a: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2029" y="360752"/>
            <a:ext cx="4248753" cy="9053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 Fragebogen wurde </a:t>
            </a:r>
            <a:r>
              <a:rPr lang="de-DE" sz="1200" dirty="0" smtClean="0"/>
              <a:t>38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 ausgegeben und von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Eltern zurückgegeben. </a:t>
            </a: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0545" y="1371440"/>
            <a:ext cx="4050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de-DE" sz="1050" dirty="0" smtClean="0"/>
          </a:p>
          <a:p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5458812" y="5621020"/>
            <a:ext cx="42738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de-DE" sz="1500" b="1" dirty="0">
                <a:solidFill>
                  <a:srgbClr val="BF94E0"/>
                </a:solidFill>
                <a:sym typeface="Wingdings" panose="05000000000000000000" pitchFamily="2" charset="2"/>
              </a:rPr>
              <a:t>Was wir noch sagen wollten:</a:t>
            </a:r>
          </a:p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de-DE" sz="1500" b="1" dirty="0"/>
              <a:t>Vielen Dank für das viele positive Feedback und die tolle Zusammenarbeit </a:t>
            </a:r>
            <a:r>
              <a:rPr lang="de-DE" sz="1500" b="1" dirty="0">
                <a:sym typeface="Wingdings" panose="05000000000000000000" pitchFamily="2" charset="2"/>
              </a:rPr>
              <a:t></a:t>
            </a:r>
            <a:endParaRPr lang="de-DE" sz="15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794513" y="536713"/>
            <a:ext cx="3279913" cy="507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u="sng" dirty="0" smtClean="0">
                <a:solidFill>
                  <a:srgbClr val="85CBFF"/>
                </a:solidFill>
              </a:rPr>
              <a:t>Was ich noch sagen wollte</a:t>
            </a:r>
            <a:r>
              <a:rPr lang="de-DE" sz="1300" dirty="0" smtClean="0">
                <a:solidFill>
                  <a:srgbClr val="85CBFF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300" dirty="0" smtClean="0"/>
              <a:t>Ihr macht einen super tollen Job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300" dirty="0" smtClean="0"/>
              <a:t>alles wunderbar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300" dirty="0" smtClean="0"/>
              <a:t>weiter so! Ihr seid spitze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300" dirty="0" smtClean="0"/>
              <a:t>Hortilus wird uns sehr fehlen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300" dirty="0" smtClean="0"/>
              <a:t>es waren tolle sechs Jahre mit euch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300" dirty="0" smtClean="0"/>
              <a:t>mehr Infos über den Zeitraum der Ferienanmeldung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300" dirty="0" smtClean="0"/>
              <a:t>danke für ein immer offenes Ohr, tolle Angebote, eure Professionalität und Freundlichkeit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300" dirty="0" smtClean="0"/>
              <a:t>wir sind froh, dass es euch gibt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300" dirty="0" smtClean="0"/>
              <a:t>Zusatzangebot „Echt-Stark-Kurs“ war toll, gerne würden wir weitere Angebote Angebote wie Sportprogramme und Musik in Anspruch nehmen</a:t>
            </a:r>
          </a:p>
          <a:p>
            <a:endParaRPr lang="de-DE" dirty="0">
              <a:solidFill>
                <a:srgbClr val="85CBFF"/>
              </a:solidFill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154216"/>
              </p:ext>
            </p:extLst>
          </p:nvPr>
        </p:nvGraphicFramePr>
        <p:xfrm>
          <a:off x="1035118" y="909933"/>
          <a:ext cx="2886075" cy="237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784640"/>
              </p:ext>
            </p:extLst>
          </p:nvPr>
        </p:nvGraphicFramePr>
        <p:xfrm>
          <a:off x="689795" y="3522066"/>
          <a:ext cx="3880424" cy="296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19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6"/>
          <p:cNvSpPr txBox="1">
            <a:spLocks/>
          </p:cNvSpPr>
          <p:nvPr/>
        </p:nvSpPr>
        <p:spPr>
          <a:xfrm>
            <a:off x="292609" y="5952604"/>
            <a:ext cx="4338879" cy="72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endParaRPr lang="de-DE" sz="1100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162005"/>
              </p:ext>
            </p:extLst>
          </p:nvPr>
        </p:nvGraphicFramePr>
        <p:xfrm>
          <a:off x="387626" y="3596248"/>
          <a:ext cx="3764623" cy="271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902226" y="5794513"/>
            <a:ext cx="2584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0</a:t>
            </a:r>
            <a:endParaRPr lang="de-DE" sz="1300" b="1" dirty="0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549246"/>
              </p:ext>
            </p:extLst>
          </p:nvPr>
        </p:nvGraphicFramePr>
        <p:xfrm>
          <a:off x="5661991" y="325773"/>
          <a:ext cx="3574774" cy="306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8418443" y="2785849"/>
            <a:ext cx="3081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1</a:t>
            </a:r>
            <a:endParaRPr lang="de-DE" sz="13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285383" y="2932043"/>
            <a:ext cx="3279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0</a:t>
            </a:r>
            <a:endParaRPr lang="de-DE" sz="1300" b="1" dirty="0"/>
          </a:p>
        </p:txBody>
      </p:sp>
      <p:graphicFrame>
        <p:nvGraphicFramePr>
          <p:cNvPr id="18" name="Diagram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895162"/>
              </p:ext>
            </p:extLst>
          </p:nvPr>
        </p:nvGraphicFramePr>
        <p:xfrm>
          <a:off x="5771321" y="3806687"/>
          <a:ext cx="3356113" cy="271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221895" y="5264846"/>
            <a:ext cx="3776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17</a:t>
            </a:r>
            <a:endParaRPr lang="de-DE" sz="13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285383" y="5952604"/>
            <a:ext cx="3279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0</a:t>
            </a:r>
            <a:endParaRPr lang="de-DE" sz="13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8363777" y="5952604"/>
            <a:ext cx="2882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0</a:t>
            </a:r>
            <a:endParaRPr lang="de-DE" sz="1300" b="1" dirty="0"/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522673"/>
              </p:ext>
            </p:extLst>
          </p:nvPr>
        </p:nvGraphicFramePr>
        <p:xfrm>
          <a:off x="292609" y="303777"/>
          <a:ext cx="3871886" cy="292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31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301476"/>
              </p:ext>
            </p:extLst>
          </p:nvPr>
        </p:nvGraphicFramePr>
        <p:xfrm>
          <a:off x="689113" y="315345"/>
          <a:ext cx="3336235" cy="29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147970" y="1798983"/>
            <a:ext cx="402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17</a:t>
            </a:r>
            <a:endParaRPr lang="de-DE" sz="1300" b="1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010134"/>
              </p:ext>
            </p:extLst>
          </p:nvPr>
        </p:nvGraphicFramePr>
        <p:xfrm>
          <a:off x="5247711" y="312502"/>
          <a:ext cx="4214341" cy="260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085779"/>
              </p:ext>
            </p:extLst>
          </p:nvPr>
        </p:nvGraphicFramePr>
        <p:xfrm>
          <a:off x="488467" y="3732558"/>
          <a:ext cx="3894690" cy="270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275696"/>
              </p:ext>
            </p:extLst>
          </p:nvPr>
        </p:nvGraphicFramePr>
        <p:xfrm>
          <a:off x="5476461" y="3180522"/>
          <a:ext cx="3717235" cy="322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07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260</Words>
  <Application>Microsoft Office PowerPoint</Application>
  <PresentationFormat>A4-Papier (210x297 mm)</PresentationFormat>
  <Paragraphs>53</Paragraphs>
  <Slides>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Wingdings 3</vt:lpstr>
      <vt:lpstr>office theme</vt:lpstr>
      <vt:lpstr>MSPhotoEd.3</vt:lpstr>
      <vt:lpstr>Schulhort Hebertshausen  Elternfragebogen  Auswertung  für das Hortjahr 2015/2016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Elternfragebogen für das Hortjahr 2012/2013</dc:title>
  <dc:creator>Christina Orthofer</dc:creator>
  <cp:lastModifiedBy>Kornelia Stark</cp:lastModifiedBy>
  <cp:revision>75</cp:revision>
  <cp:lastPrinted>2014-11-04T09:46:00Z</cp:lastPrinted>
  <dcterms:created xsi:type="dcterms:W3CDTF">2013-10-09T09:41:01Z</dcterms:created>
  <dcterms:modified xsi:type="dcterms:W3CDTF">2017-01-19T14:02:29Z</dcterms:modified>
</cp:coreProperties>
</file>